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14630400" cy="8229600"/>
  <p:notesSz cx="8229600" cy="146304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</p:embeddedFont>
    <p:embeddedFont>
      <p:font typeface="Roboto Slab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7664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27065" y="96523"/>
            <a:ext cx="6562913" cy="3781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48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Real-time signal adaptation for </a:t>
            </a:r>
          </a:p>
          <a:p>
            <a:pPr marL="0" indent="0">
              <a:lnSpc>
                <a:spcPts val="7700"/>
              </a:lnSpc>
              <a:buNone/>
            </a:pPr>
            <a:r>
              <a:rPr lang="en-US" sz="48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multi-directional heavy traffic</a:t>
            </a:r>
          </a:p>
        </p:txBody>
      </p:sp>
      <p:sp>
        <p:nvSpPr>
          <p:cNvPr id="5" name="Shape 2"/>
          <p:cNvSpPr/>
          <p:nvPr/>
        </p:nvSpPr>
        <p:spPr>
          <a:xfrm>
            <a:off x="793790" y="673167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95780C8D-92A8-427C-E36B-714E91A1BDCF}"/>
              </a:ext>
            </a:extLst>
          </p:cNvPr>
          <p:cNvSpPr/>
          <p:nvPr/>
        </p:nvSpPr>
        <p:spPr>
          <a:xfrm>
            <a:off x="327065" y="4029952"/>
            <a:ext cx="4403288" cy="3394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  <a:t>Guided By:</a:t>
            </a:r>
            <a:br>
              <a:rPr lang="en-US" sz="2000" b="1" dirty="0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</a:br>
            <a:r>
              <a:rPr lang="en-US" sz="2000" dirty="0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  <a:t>Dr. Uma </a:t>
            </a:r>
            <a:r>
              <a:rPr lang="en-US" sz="2000" dirty="0" err="1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  <a:t>Gurav</a:t>
            </a:r>
            <a:r>
              <a:rPr lang="en-US" sz="2000" dirty="0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  <a:t> ma’am</a:t>
            </a:r>
          </a:p>
          <a:p>
            <a:pPr marL="0" indent="0">
              <a:lnSpc>
                <a:spcPts val="34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  <a:cs typeface="Montserrat Bold" pitchFamily="34" charset="-120"/>
              </a:rPr>
              <a:t>Team Members:</a:t>
            </a:r>
          </a:p>
          <a:p>
            <a:pPr marL="0" indent="0">
              <a:lnSpc>
                <a:spcPts val="34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  <a:cs typeface="Montserrat Bold" pitchFamily="34" charset="-120"/>
              </a:rPr>
              <a:t>Yash Nashte (B48)</a:t>
            </a:r>
          </a:p>
          <a:p>
            <a:pPr marL="0" indent="0">
              <a:lnSpc>
                <a:spcPts val="34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  <a:t>Arushi Agrawal (B01)</a:t>
            </a:r>
            <a:endParaRPr lang="en-US" sz="2000" dirty="0">
              <a:solidFill>
                <a:srgbClr val="272525"/>
              </a:solidFill>
              <a:latin typeface="Century Gothic" panose="020B0502020202020204" pitchFamily="34" charset="0"/>
              <a:ea typeface="MS Gothic" panose="020B0609070205080204" pitchFamily="49" charset="-128"/>
              <a:cs typeface="Montserrat Bold" pitchFamily="34" charset="-120"/>
            </a:endParaRPr>
          </a:p>
          <a:p>
            <a:pPr marL="0" indent="0">
              <a:lnSpc>
                <a:spcPts val="34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  <a:t>Reva </a:t>
            </a:r>
            <a:r>
              <a:rPr lang="en-US" sz="2000" dirty="0" err="1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  <a:t>Tamboli</a:t>
            </a:r>
            <a:r>
              <a:rPr lang="en-US" sz="2000" dirty="0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  <a:t> (B19)</a:t>
            </a:r>
            <a:br>
              <a:rPr lang="en-US" sz="2000" dirty="0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</a:br>
            <a:r>
              <a:rPr lang="en-US" sz="2000" dirty="0" err="1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  <a:t>Mugdha</a:t>
            </a:r>
            <a:r>
              <a:rPr lang="en-US" sz="2000" dirty="0">
                <a:solidFill>
                  <a:srgbClr val="272525"/>
                </a:solidFill>
                <a:latin typeface="Century Gothic" panose="020B0502020202020204" pitchFamily="34" charset="0"/>
                <a:ea typeface="MS Gothic" panose="020B0609070205080204" pitchFamily="49" charset="-128"/>
              </a:rPr>
              <a:t> Chavan (B72)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FAF0F5-E674-000E-7A06-A3A8DFB68F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446" y="492995"/>
            <a:ext cx="6862609" cy="686260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7533A95-9540-4115-8E8E-B66B1C55D777}"/>
              </a:ext>
            </a:extLst>
          </p:cNvPr>
          <p:cNvSpPr/>
          <p:nvPr/>
        </p:nvSpPr>
        <p:spPr>
          <a:xfrm>
            <a:off x="0" y="7728154"/>
            <a:ext cx="14630400" cy="5014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0">
            <a:extLst>
              <a:ext uri="{FF2B5EF4-FFF2-40B4-BE49-F238E27FC236}">
                <a16:creationId xmlns:a16="http://schemas.microsoft.com/office/drawing/2014/main" id="{20FE5434-03D3-3A85-14F3-4F59E79129D2}"/>
              </a:ext>
            </a:extLst>
          </p:cNvPr>
          <p:cNvSpPr/>
          <p:nvPr/>
        </p:nvSpPr>
        <p:spPr>
          <a:xfrm>
            <a:off x="3338052" y="3652798"/>
            <a:ext cx="7954296" cy="924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96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Thank You..!!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5E173F-773B-3EBF-2602-F96F20619E78}"/>
              </a:ext>
            </a:extLst>
          </p:cNvPr>
          <p:cNvSpPr/>
          <p:nvPr/>
        </p:nvSpPr>
        <p:spPr>
          <a:xfrm>
            <a:off x="0" y="7728154"/>
            <a:ext cx="14630400" cy="5014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289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05512" y="3971279"/>
            <a:ext cx="5219371" cy="979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Challenge of Urban Traffic</a:t>
            </a:r>
            <a:endParaRPr lang="en-US" sz="445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2066C0A-E296-B584-F371-0A1AA2111850}"/>
              </a:ext>
            </a:extLst>
          </p:cNvPr>
          <p:cNvGrpSpPr/>
          <p:nvPr/>
        </p:nvGrpSpPr>
        <p:grpSpPr>
          <a:xfrm>
            <a:off x="10550795" y="4598603"/>
            <a:ext cx="3664863" cy="1942028"/>
            <a:chOff x="4685467" y="3301127"/>
            <a:chExt cx="3664863" cy="1942028"/>
          </a:xfrm>
        </p:grpSpPr>
        <p:sp>
          <p:nvSpPr>
            <p:cNvPr id="8" name="Shape 5"/>
            <p:cNvSpPr/>
            <p:nvPr/>
          </p:nvSpPr>
          <p:spPr>
            <a:xfrm>
              <a:off x="4685467" y="3301127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E9ECF2"/>
            </a:solidFill>
            <a:ln/>
          </p:spPr>
        </p:sp>
        <p:sp>
          <p:nvSpPr>
            <p:cNvPr id="9" name="Text 6"/>
            <p:cNvSpPr/>
            <p:nvPr/>
          </p:nvSpPr>
          <p:spPr>
            <a:xfrm>
              <a:off x="4846677" y="3386138"/>
              <a:ext cx="187881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15213F"/>
                  </a:solidFill>
                  <a:latin typeface="Roboto Slab" pitchFamily="34" charset="0"/>
                  <a:ea typeface="Roboto Slab" pitchFamily="34" charset="-122"/>
                  <a:cs typeface="Roboto Slab" pitchFamily="34" charset="-120"/>
                </a:rPr>
                <a:t>2</a:t>
              </a:r>
              <a:endParaRPr lang="en-US" sz="2650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32D1FB8-0E32-E8EB-C20D-08BDBCD2839D}"/>
                </a:ext>
              </a:extLst>
            </p:cNvPr>
            <p:cNvGrpSpPr/>
            <p:nvPr/>
          </p:nvGrpSpPr>
          <p:grpSpPr>
            <a:xfrm>
              <a:off x="5422583" y="3301127"/>
              <a:ext cx="2927747" cy="1942028"/>
              <a:chOff x="5422583" y="3301127"/>
              <a:chExt cx="2927747" cy="1942028"/>
            </a:xfrm>
          </p:grpSpPr>
          <p:sp>
            <p:nvSpPr>
              <p:cNvPr id="10" name="Text 7"/>
              <p:cNvSpPr/>
              <p:nvPr/>
            </p:nvSpPr>
            <p:spPr>
              <a:xfrm>
                <a:off x="5422583" y="3301127"/>
                <a:ext cx="2835235" cy="35433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>
                  <a:lnSpc>
                    <a:spcPts val="2750"/>
                  </a:lnSpc>
                  <a:buNone/>
                </a:pPr>
                <a:r>
                  <a:rPr lang="en-US" sz="2200" dirty="0">
                    <a:solidFill>
                      <a:srgbClr val="15213F"/>
                    </a:solidFill>
                    <a:latin typeface="Roboto Slab" pitchFamily="34" charset="0"/>
                    <a:ea typeface="Roboto Slab" pitchFamily="34" charset="-122"/>
                    <a:cs typeface="Roboto Slab" pitchFamily="34" charset="-120"/>
                  </a:rPr>
                  <a:t>Static Timing</a:t>
                </a:r>
                <a:endParaRPr lang="en-US" sz="2200" dirty="0"/>
              </a:p>
            </p:txBody>
          </p:sp>
          <p:sp>
            <p:nvSpPr>
              <p:cNvPr id="11" name="Text 8"/>
              <p:cNvSpPr/>
              <p:nvPr/>
            </p:nvSpPr>
            <p:spPr>
              <a:xfrm>
                <a:off x="5422583" y="3791545"/>
                <a:ext cx="2927747" cy="145161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>
                  <a:lnSpc>
                    <a:spcPts val="2850"/>
                  </a:lnSpc>
                  <a:buNone/>
                </a:pPr>
                <a:r>
                  <a:rPr lang="en-US" sz="1750" dirty="0">
                    <a:solidFill>
                      <a:srgbClr val="15213F"/>
                    </a:solidFill>
                    <a:latin typeface="Roboto" pitchFamily="34" charset="0"/>
                    <a:ea typeface="Roboto" pitchFamily="34" charset="-122"/>
                    <a:cs typeface="Roboto" pitchFamily="34" charset="-120"/>
                  </a:rPr>
                  <a:t>Traditional traffic lights often use fixed timing schedules, which are ineffective in dynamic traffic scenarios.</a:t>
                </a:r>
                <a:endParaRPr lang="en-US" sz="1750" dirty="0"/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C68726A-3A55-E592-2B98-5ED1220E2151}"/>
              </a:ext>
            </a:extLst>
          </p:cNvPr>
          <p:cNvGrpSpPr/>
          <p:nvPr/>
        </p:nvGrpSpPr>
        <p:grpSpPr>
          <a:xfrm>
            <a:off x="4134146" y="6250247"/>
            <a:ext cx="6819305" cy="1216224"/>
            <a:chOff x="1530906" y="5725120"/>
            <a:chExt cx="6819305" cy="1216224"/>
          </a:xfrm>
        </p:grpSpPr>
        <p:sp>
          <p:nvSpPr>
            <p:cNvPr id="12" name="Shape 9"/>
            <p:cNvSpPr/>
            <p:nvPr/>
          </p:nvSpPr>
          <p:spPr>
            <a:xfrm>
              <a:off x="2297132" y="5725120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E9ECF2"/>
            </a:solidFill>
            <a:ln/>
          </p:spPr>
        </p:sp>
        <p:sp>
          <p:nvSpPr>
            <p:cNvPr id="13" name="Text 10"/>
            <p:cNvSpPr/>
            <p:nvPr/>
          </p:nvSpPr>
          <p:spPr>
            <a:xfrm>
              <a:off x="2461974" y="5875258"/>
              <a:ext cx="183713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15213F"/>
                  </a:solidFill>
                  <a:latin typeface="Roboto Slab" pitchFamily="34" charset="0"/>
                  <a:ea typeface="Roboto Slab" pitchFamily="34" charset="-122"/>
                  <a:cs typeface="Roboto Slab" pitchFamily="34" charset="-120"/>
                </a:rPr>
                <a:t>3</a:t>
              </a:r>
              <a:endParaRPr lang="en-US" sz="265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2969181" y="5803106"/>
              <a:ext cx="3352324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15213F"/>
                  </a:solidFill>
                  <a:latin typeface="Roboto Slab" pitchFamily="34" charset="0"/>
                  <a:ea typeface="Roboto Slab" pitchFamily="34" charset="-122"/>
                  <a:cs typeface="Roboto Slab" pitchFamily="34" charset="-120"/>
                </a:rPr>
                <a:t>Need for Smart Solutions</a:t>
              </a:r>
              <a:endParaRPr lang="en-US" sz="2200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1530906" y="6215539"/>
              <a:ext cx="6819305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There's a pressing need for intelligent, scalable, and adaptable traffic management systems.</a:t>
              </a:r>
              <a:endParaRPr lang="en-US" sz="175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0742585-2A27-D12A-F504-A749BB5E459A}"/>
              </a:ext>
            </a:extLst>
          </p:cNvPr>
          <p:cNvGrpSpPr/>
          <p:nvPr/>
        </p:nvGrpSpPr>
        <p:grpSpPr>
          <a:xfrm>
            <a:off x="414742" y="4581500"/>
            <a:ext cx="4287760" cy="2272104"/>
            <a:chOff x="793790" y="3301127"/>
            <a:chExt cx="3664863" cy="1942028"/>
          </a:xfrm>
        </p:grpSpPr>
        <p:sp>
          <p:nvSpPr>
            <p:cNvPr id="4" name="Shape 1"/>
            <p:cNvSpPr/>
            <p:nvPr/>
          </p:nvSpPr>
          <p:spPr>
            <a:xfrm>
              <a:off x="793790" y="3301127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E9ECF2"/>
            </a:solidFill>
            <a:ln/>
          </p:spPr>
        </p:sp>
        <p:sp>
          <p:nvSpPr>
            <p:cNvPr id="6" name="Text 3"/>
            <p:cNvSpPr/>
            <p:nvPr/>
          </p:nvSpPr>
          <p:spPr>
            <a:xfrm>
              <a:off x="1530906" y="3301127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15213F"/>
                  </a:solidFill>
                  <a:latin typeface="Roboto Slab" pitchFamily="34" charset="0"/>
                  <a:ea typeface="Roboto Slab" pitchFamily="34" charset="-122"/>
                  <a:cs typeface="Roboto Slab" pitchFamily="34" charset="-120"/>
                </a:rPr>
                <a:t>Growing Congestion</a:t>
              </a:r>
              <a:endParaRPr lang="en-US" sz="22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1530906" y="3791545"/>
              <a:ext cx="2927747" cy="145161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Urban areas face increasing traffic congestion due to population growth and vehicle ownership.</a:t>
              </a:r>
              <a:endParaRPr lang="en-US" sz="1750" dirty="0"/>
            </a:p>
          </p:txBody>
        </p:sp>
      </p:grpSp>
      <p:sp>
        <p:nvSpPr>
          <p:cNvPr id="5" name="Text 2"/>
          <p:cNvSpPr/>
          <p:nvPr/>
        </p:nvSpPr>
        <p:spPr>
          <a:xfrm>
            <a:off x="648536" y="4722990"/>
            <a:ext cx="129446" cy="314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pic>
        <p:nvPicPr>
          <p:cNvPr id="22" name="Picture 2" descr="Urban road with cars landscape. City road traffic, big city buildings,  suburban houses and wild nature landscape vector illustration 24791222  Vector Art at Vecteezy">
            <a:extLst>
              <a:ext uri="{FF2B5EF4-FFF2-40B4-BE49-F238E27FC236}">
                <a16:creationId xmlns:a16="http://schemas.microsoft.com/office/drawing/2014/main" id="{6780BDE7-11B6-6D90-D68C-B9C56C17C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7" y="241823"/>
            <a:ext cx="14335125" cy="338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D3D2CB5-0000-7A5E-A80A-4C45FF98B55B}"/>
              </a:ext>
            </a:extLst>
          </p:cNvPr>
          <p:cNvSpPr/>
          <p:nvPr/>
        </p:nvSpPr>
        <p:spPr>
          <a:xfrm>
            <a:off x="0" y="7728154"/>
            <a:ext cx="14630400" cy="5014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40423" y="640794"/>
            <a:ext cx="7635954" cy="1346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AI-Based Traffic Signal Optimization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423" y="2364343"/>
            <a:ext cx="1077278" cy="17235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0836" y="2579727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Real-Time Detection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40836" y="3045500"/>
            <a:ext cx="623554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YOLOv8 accurately detects vehicles in real time, providing a dynamic understanding of traffic flow.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423" y="4087892"/>
            <a:ext cx="1077278" cy="17235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0836" y="4303276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Predictive Timing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40836" y="4769048"/>
            <a:ext cx="623554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Lasso Regression predicts optimal signal timing based on detected vehicle counts, adapting to changing traffic conditions.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0423" y="5811441"/>
            <a:ext cx="1077278" cy="172354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0836" y="6026825"/>
            <a:ext cx="296787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User-Friendly Interface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40836" y="6492597"/>
            <a:ext cx="623554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Flask web application provides a user-friendly platform for visualization and system monitoring.</a:t>
            </a:r>
            <a:endParaRPr lang="en-US" sz="16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B04877-437D-61F9-824D-35B9D2DC95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799" y="221456"/>
            <a:ext cx="5191125" cy="778668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B233403-A4B0-E6B4-3A5E-C85155B5AC42}"/>
              </a:ext>
            </a:extLst>
          </p:cNvPr>
          <p:cNvSpPr/>
          <p:nvPr/>
        </p:nvSpPr>
        <p:spPr>
          <a:xfrm>
            <a:off x="0" y="7728154"/>
            <a:ext cx="14630400" cy="5014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5580" y="6190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System Architecture</a:t>
            </a:r>
            <a:endParaRPr lang="en-US" sz="445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448F69D-1202-2292-288E-96977D8B62B8}"/>
              </a:ext>
            </a:extLst>
          </p:cNvPr>
          <p:cNvGrpSpPr/>
          <p:nvPr/>
        </p:nvGrpSpPr>
        <p:grpSpPr>
          <a:xfrm>
            <a:off x="422314" y="1770934"/>
            <a:ext cx="6244709" cy="1828443"/>
            <a:chOff x="793790" y="3214807"/>
            <a:chExt cx="6244709" cy="1828443"/>
          </a:xfrm>
        </p:grpSpPr>
        <p:sp>
          <p:nvSpPr>
            <p:cNvPr id="3" name="Text 1"/>
            <p:cNvSpPr/>
            <p:nvPr/>
          </p:nvSpPr>
          <p:spPr>
            <a:xfrm>
              <a:off x="793790" y="3214807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3257B8"/>
                  </a:solidFill>
                  <a:latin typeface="Roboto Slab" pitchFamily="34" charset="0"/>
                  <a:ea typeface="Roboto Slab" pitchFamily="34" charset="-122"/>
                  <a:cs typeface="Roboto Slab" pitchFamily="34" charset="-120"/>
                </a:rPr>
                <a:t>Components</a:t>
              </a:r>
              <a:endParaRPr lang="en-US" sz="2200" dirty="0"/>
            </a:p>
          </p:txBody>
        </p:sp>
        <p:sp>
          <p:nvSpPr>
            <p:cNvPr id="4" name="Text 2"/>
            <p:cNvSpPr/>
            <p:nvPr/>
          </p:nvSpPr>
          <p:spPr>
            <a:xfrm>
              <a:off x="793790" y="3795951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Char char="•"/>
              </a:pPr>
              <a:r>
                <a:rPr lang="en-US" sz="175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YOLOv8: Real-time vehicle detection</a:t>
              </a:r>
              <a:endParaRPr lang="en-US" sz="1750" dirty="0"/>
            </a:p>
          </p:txBody>
        </p:sp>
        <p:sp>
          <p:nvSpPr>
            <p:cNvPr id="5" name="Text 3"/>
            <p:cNvSpPr/>
            <p:nvPr/>
          </p:nvSpPr>
          <p:spPr>
            <a:xfrm>
              <a:off x="793790" y="4238149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Char char="•"/>
              </a:pPr>
              <a:r>
                <a:rPr lang="en-US" sz="175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Lasso Regression: Predictive timing</a:t>
              </a:r>
              <a:endParaRPr lang="en-US" sz="1750" dirty="0"/>
            </a:p>
          </p:txBody>
        </p:sp>
        <p:sp>
          <p:nvSpPr>
            <p:cNvPr id="6" name="Text 4"/>
            <p:cNvSpPr/>
            <p:nvPr/>
          </p:nvSpPr>
          <p:spPr>
            <a:xfrm>
              <a:off x="793790" y="4680347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Char char="•"/>
              </a:pPr>
              <a:r>
                <a:rPr lang="en-US" sz="175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Flask: Backend web application</a:t>
              </a:r>
              <a:endParaRPr lang="en-US" sz="175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E525FF1-BC12-3165-A634-E1DC478505E6}"/>
              </a:ext>
            </a:extLst>
          </p:cNvPr>
          <p:cNvGrpSpPr/>
          <p:nvPr/>
        </p:nvGrpSpPr>
        <p:grpSpPr>
          <a:xfrm>
            <a:off x="422313" y="4114800"/>
            <a:ext cx="6244709" cy="2996446"/>
            <a:chOff x="7599521" y="3214807"/>
            <a:chExt cx="6244709" cy="2996446"/>
          </a:xfrm>
        </p:grpSpPr>
        <p:sp>
          <p:nvSpPr>
            <p:cNvPr id="7" name="Text 5"/>
            <p:cNvSpPr/>
            <p:nvPr/>
          </p:nvSpPr>
          <p:spPr>
            <a:xfrm>
              <a:off x="7599521" y="3214807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3257B8"/>
                  </a:solidFill>
                  <a:latin typeface="Roboto Slab" pitchFamily="34" charset="0"/>
                  <a:ea typeface="Roboto Slab" pitchFamily="34" charset="-122"/>
                  <a:cs typeface="Roboto Slab" pitchFamily="34" charset="-120"/>
                </a:rPr>
                <a:t>Data Flow</a:t>
              </a:r>
              <a:endParaRPr lang="en-US" sz="2200" dirty="0"/>
            </a:p>
          </p:txBody>
        </p:sp>
        <p:sp>
          <p:nvSpPr>
            <p:cNvPr id="8" name="Text 6"/>
            <p:cNvSpPr/>
            <p:nvPr/>
          </p:nvSpPr>
          <p:spPr>
            <a:xfrm>
              <a:off x="7599521" y="3795951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Font typeface="+mj-lt"/>
                <a:buAutoNum type="arabicPeriod"/>
              </a:pPr>
              <a:r>
                <a:rPr lang="en-US" sz="175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Video stream captured from traffic cameras</a:t>
              </a:r>
              <a:endParaRPr lang="en-US" sz="1750" dirty="0"/>
            </a:p>
          </p:txBody>
        </p:sp>
        <p:sp>
          <p:nvSpPr>
            <p:cNvPr id="9" name="Text 7"/>
            <p:cNvSpPr/>
            <p:nvPr/>
          </p:nvSpPr>
          <p:spPr>
            <a:xfrm>
              <a:off x="7599521" y="4238149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Font typeface="+mj-lt"/>
                <a:buAutoNum type="arabicPeriod" startAt="2"/>
              </a:pPr>
              <a:r>
                <a:rPr lang="en-US" sz="175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YOLOv8 detects and classifies vehicles</a:t>
              </a:r>
              <a:endParaRPr lang="en-US" sz="1750" dirty="0"/>
            </a:p>
          </p:txBody>
        </p:sp>
        <p:sp>
          <p:nvSpPr>
            <p:cNvPr id="10" name="Text 8"/>
            <p:cNvSpPr/>
            <p:nvPr/>
          </p:nvSpPr>
          <p:spPr>
            <a:xfrm>
              <a:off x="7599521" y="4680347"/>
              <a:ext cx="6244709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Font typeface="+mj-lt"/>
                <a:buAutoNum type="arabicPeriod" startAt="3"/>
              </a:pPr>
              <a:r>
                <a:rPr lang="en-US" sz="175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Lasso Regression predicts optimal signal timing based on detected vehicle counts</a:t>
              </a:r>
              <a:endParaRPr lang="en-US" sz="1750" dirty="0"/>
            </a:p>
          </p:txBody>
        </p:sp>
        <p:sp>
          <p:nvSpPr>
            <p:cNvPr id="11" name="Text 9"/>
            <p:cNvSpPr/>
            <p:nvPr/>
          </p:nvSpPr>
          <p:spPr>
            <a:xfrm>
              <a:off x="7599521" y="5485448"/>
              <a:ext cx="6244709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Font typeface="+mj-lt"/>
                <a:buAutoNum type="arabicPeriod" startAt="4"/>
              </a:pPr>
              <a:r>
                <a:rPr lang="en-US" sz="175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Predicted timing data is sent to the Flask app for visualization</a:t>
              </a:r>
              <a:endParaRPr lang="en-US" sz="1750" dirty="0"/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556E9EEA-79FC-288A-8B5A-2313F8916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973395"/>
            <a:ext cx="6732428" cy="628281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A814888-6179-9BD3-0663-585A7E3A75D6}"/>
              </a:ext>
            </a:extLst>
          </p:cNvPr>
          <p:cNvSpPr/>
          <p:nvPr/>
        </p:nvSpPr>
        <p:spPr>
          <a:xfrm>
            <a:off x="0" y="7728154"/>
            <a:ext cx="14630400" cy="5014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t="19676" b="11038"/>
          <a:stretch/>
        </p:blipFill>
        <p:spPr>
          <a:xfrm>
            <a:off x="190976" y="1439524"/>
            <a:ext cx="5486400" cy="57020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083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YOLOv8 - Real-Time Vehicle Detection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6604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892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 Training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38328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YOLOv8 is trained with custom dataset to detect specific vehicles relevant to traffic flow.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6604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892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High Precision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383280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model achieves high detection accuracy with current dataset ensuring reliable results.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651421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878235"/>
            <a:ext cx="31881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Real-Time Performance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36865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YOLOv8's efficiency allows for real-time detection of cars, trucks, buses, and motorbikes, crucial for adaptive traffic management.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909CD7-93D1-FD88-C7A8-255620C37E30}"/>
              </a:ext>
            </a:extLst>
          </p:cNvPr>
          <p:cNvSpPr/>
          <p:nvPr/>
        </p:nvSpPr>
        <p:spPr>
          <a:xfrm>
            <a:off x="0" y="7728154"/>
            <a:ext cx="14630400" cy="5014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521887" y="1180147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Lasso Regression - Predictive Timing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19957" y="3138725"/>
            <a:ext cx="7415927" cy="1838563"/>
          </a:xfrm>
          <a:prstGeom prst="roundRect">
            <a:avLst>
              <a:gd name="adj" fmla="val 2014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CF49763-5DEE-BFFC-8E69-4F57F6DD4326}"/>
              </a:ext>
            </a:extLst>
          </p:cNvPr>
          <p:cNvGrpSpPr/>
          <p:nvPr/>
        </p:nvGrpSpPr>
        <p:grpSpPr>
          <a:xfrm>
            <a:off x="6350437" y="3138725"/>
            <a:ext cx="7385447" cy="1808083"/>
            <a:chOff x="6365677" y="3633549"/>
            <a:chExt cx="7385447" cy="1808083"/>
          </a:xfrm>
        </p:grpSpPr>
        <p:sp>
          <p:nvSpPr>
            <p:cNvPr id="5" name="Shape 2"/>
            <p:cNvSpPr/>
            <p:nvPr/>
          </p:nvSpPr>
          <p:spPr>
            <a:xfrm>
              <a:off x="6365677" y="3633549"/>
              <a:ext cx="7385447" cy="706517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</p:sp>
        <p:sp>
          <p:nvSpPr>
            <p:cNvPr id="6" name="Text 3"/>
            <p:cNvSpPr/>
            <p:nvPr/>
          </p:nvSpPr>
          <p:spPr>
            <a:xfrm>
              <a:off x="6612493" y="3789283"/>
              <a:ext cx="3195280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3100"/>
                </a:lnSpc>
                <a:buNone/>
              </a:pPr>
              <a:r>
                <a:rPr lang="en-US" sz="190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Input</a:t>
              </a:r>
              <a:endParaRPr lang="en-US" sz="19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10309027" y="3789283"/>
              <a:ext cx="3195280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3100"/>
                </a:lnSpc>
                <a:buNone/>
              </a:pPr>
              <a:r>
                <a:rPr lang="en-US" sz="190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Output</a:t>
              </a:r>
              <a:endParaRPr lang="en-US" sz="1900" dirty="0"/>
            </a:p>
          </p:txBody>
        </p:sp>
        <p:sp>
          <p:nvSpPr>
            <p:cNvPr id="8" name="Shape 5"/>
            <p:cNvSpPr/>
            <p:nvPr/>
          </p:nvSpPr>
          <p:spPr>
            <a:xfrm>
              <a:off x="6365677" y="4340066"/>
              <a:ext cx="7385447" cy="1101566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</p:sp>
        <p:sp>
          <p:nvSpPr>
            <p:cNvPr id="9" name="Text 6"/>
            <p:cNvSpPr/>
            <p:nvPr/>
          </p:nvSpPr>
          <p:spPr>
            <a:xfrm>
              <a:off x="6612493" y="4495800"/>
              <a:ext cx="3195280" cy="3950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3100"/>
                </a:lnSpc>
                <a:buNone/>
              </a:pPr>
              <a:r>
                <a:rPr lang="en-US" sz="190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Number of detected vehicles</a:t>
              </a:r>
              <a:endParaRPr lang="en-US" sz="190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10309027" y="4495800"/>
              <a:ext cx="3195280" cy="79009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3100"/>
                </a:lnSpc>
                <a:buNone/>
              </a:pPr>
              <a:r>
                <a:rPr lang="en-US" sz="190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Optimized traffic light duration</a:t>
              </a:r>
              <a:endParaRPr lang="en-US" sz="1900" dirty="0"/>
            </a:p>
          </p:txBody>
        </p:sp>
      </p:grpSp>
      <p:sp>
        <p:nvSpPr>
          <p:cNvPr id="11" name="Text 8"/>
          <p:cNvSpPr/>
          <p:nvPr/>
        </p:nvSpPr>
        <p:spPr>
          <a:xfrm>
            <a:off x="6350437" y="5506404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Lasso Regression is trained on historical traffic datasets, learning the relationship between vehicle counts and optimal signal timing.</a:t>
            </a:r>
            <a:endParaRPr lang="en-US" sz="19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F3A878-CEB7-C07A-0932-89964A2D3E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9539" y="2090728"/>
            <a:ext cx="5852172" cy="438912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0EC165D-A1CA-DBD7-1370-C2A3116D566D}"/>
              </a:ext>
            </a:extLst>
          </p:cNvPr>
          <p:cNvSpPr/>
          <p:nvPr/>
        </p:nvSpPr>
        <p:spPr>
          <a:xfrm>
            <a:off x="0" y="7728154"/>
            <a:ext cx="14630400" cy="5014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94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Flask Application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847571"/>
            <a:ext cx="6351270" cy="39253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192322"/>
            <a:ext cx="28647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Upload Video Frames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682740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can upload video frames for analysis, providing real-time data to the system.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0" y="1847571"/>
            <a:ext cx="6351389" cy="39253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6192322"/>
            <a:ext cx="32414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Real-Time Visualization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6682740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Flask app displays detected vehicles and predicted signal timing in a user-friendly interface.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C5E591-99CB-55FA-A244-CEAFF3FE4DC0}"/>
              </a:ext>
            </a:extLst>
          </p:cNvPr>
          <p:cNvSpPr/>
          <p:nvPr/>
        </p:nvSpPr>
        <p:spPr>
          <a:xfrm>
            <a:off x="0" y="7728154"/>
            <a:ext cx="14630400" cy="5014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60651" y="530900"/>
            <a:ext cx="6523911" cy="601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Innovations and Advantages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651" y="1421844"/>
            <a:ext cx="481608" cy="4816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60651" y="2096095"/>
            <a:ext cx="240827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Scalability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160651" y="2512576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utilizes scalable technologies like YOLO and Flask, allowing for expansion to manage larger networks of traffic signals.</a:t>
            </a:r>
            <a:endParaRPr lang="en-US" sz="15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3DC5C1-F1CC-1B85-8961-13F25782ED3A}"/>
              </a:ext>
            </a:extLst>
          </p:cNvPr>
          <p:cNvGrpSpPr/>
          <p:nvPr/>
        </p:nvGrpSpPr>
        <p:grpSpPr>
          <a:xfrm>
            <a:off x="6160651" y="3577018"/>
            <a:ext cx="7795498" cy="1706999"/>
            <a:chOff x="6160651" y="3706773"/>
            <a:chExt cx="7795498" cy="1706999"/>
          </a:xfrm>
        </p:grpSpPr>
        <p:pic>
          <p:nvPicPr>
            <p:cNvPr id="7" name="Image 2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60651" y="3706773"/>
              <a:ext cx="481608" cy="481608"/>
            </a:xfrm>
            <a:prstGeom prst="rect">
              <a:avLst/>
            </a:prstGeom>
          </p:spPr>
        </p:pic>
        <p:sp>
          <p:nvSpPr>
            <p:cNvPr id="8" name="Text 3"/>
            <p:cNvSpPr/>
            <p:nvPr/>
          </p:nvSpPr>
          <p:spPr>
            <a:xfrm>
              <a:off x="6160651" y="4381024"/>
              <a:ext cx="2643307" cy="30099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1850" dirty="0">
                  <a:solidFill>
                    <a:srgbClr val="15213F"/>
                  </a:solidFill>
                  <a:latin typeface="Roboto Slab" pitchFamily="34" charset="0"/>
                  <a:ea typeface="Roboto Slab" pitchFamily="34" charset="-122"/>
                  <a:cs typeface="Roboto Slab" pitchFamily="34" charset="-120"/>
                </a:rPr>
                <a:t>Real-Time Adaptability</a:t>
              </a:r>
              <a:endParaRPr lang="en-US" sz="1850" dirty="0"/>
            </a:p>
          </p:txBody>
        </p:sp>
        <p:sp>
          <p:nvSpPr>
            <p:cNvPr id="9" name="Text 4"/>
            <p:cNvSpPr/>
            <p:nvPr/>
          </p:nvSpPr>
          <p:spPr>
            <a:xfrm>
              <a:off x="6160651" y="4797504"/>
              <a:ext cx="7795498" cy="61626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00"/>
                </a:lnSpc>
                <a:buNone/>
              </a:pPr>
              <a:r>
                <a:rPr lang="en-US" sz="150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Lasso Regression enables continuous learning and adaptation to changing traffic patterns, ensuring optimal performance.</a:t>
              </a:r>
              <a:endParaRPr lang="en-US" sz="15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C1F7D05-95A5-0729-FDD9-E1B5E091B65B}"/>
              </a:ext>
            </a:extLst>
          </p:cNvPr>
          <p:cNvGrpSpPr/>
          <p:nvPr/>
        </p:nvGrpSpPr>
        <p:grpSpPr>
          <a:xfrm>
            <a:off x="6160651" y="5812452"/>
            <a:ext cx="7795498" cy="1707000"/>
            <a:chOff x="6160651" y="5991701"/>
            <a:chExt cx="7795498" cy="1707000"/>
          </a:xfrm>
        </p:grpSpPr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60651" y="5991701"/>
              <a:ext cx="481608" cy="481608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6160651" y="6665952"/>
              <a:ext cx="2408277" cy="30099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1850" dirty="0">
                  <a:solidFill>
                    <a:srgbClr val="15213F"/>
                  </a:solidFill>
                  <a:latin typeface="Roboto Slab" pitchFamily="34" charset="0"/>
                  <a:ea typeface="Roboto Slab" pitchFamily="34" charset="-122"/>
                  <a:cs typeface="Roboto Slab" pitchFamily="34" charset="-120"/>
                </a:rPr>
                <a:t>Simple Deployment</a:t>
              </a:r>
              <a:endParaRPr lang="en-US" sz="1850" dirty="0"/>
            </a:p>
          </p:txBody>
        </p:sp>
        <p:sp>
          <p:nvSpPr>
            <p:cNvPr id="12" name="Text 6"/>
            <p:cNvSpPr/>
            <p:nvPr/>
          </p:nvSpPr>
          <p:spPr>
            <a:xfrm>
              <a:off x="6160651" y="7082433"/>
              <a:ext cx="7795498" cy="61626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00"/>
                </a:lnSpc>
                <a:buNone/>
              </a:pPr>
              <a:r>
                <a:rPr lang="en-US" sz="1500" dirty="0">
                  <a:solidFill>
                    <a:srgbClr val="15213F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The solution can be easily deployed in urban areas, integrated with existing infrastructure, and managed remotely.</a:t>
              </a:r>
              <a:endParaRPr lang="en-US" sz="1500"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B4A2D8B0-9A06-D02F-3E2B-7BA9A323BD8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55326"/>
          <a:stretch/>
        </p:blipFill>
        <p:spPr>
          <a:xfrm>
            <a:off x="489217" y="576643"/>
            <a:ext cx="4428072" cy="648235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3E6F972-BF44-911E-F7FB-1A8B6F416875}"/>
              </a:ext>
            </a:extLst>
          </p:cNvPr>
          <p:cNvSpPr/>
          <p:nvPr/>
        </p:nvSpPr>
        <p:spPr>
          <a:xfrm>
            <a:off x="0" y="7728154"/>
            <a:ext cx="14630400" cy="5014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611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Future Scope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652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978813" y="2850237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65227"/>
            <a:ext cx="28378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Vehicle Prioritization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25564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can be extended to prioritize specific vehicle types, such as emergency vehicles, for enhanced safety.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652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9" name="Text 6"/>
          <p:cNvSpPr/>
          <p:nvPr/>
        </p:nvSpPr>
        <p:spPr>
          <a:xfrm>
            <a:off x="4846677" y="2850237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IoT Integration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25564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Integrating IoT sensors can provide real-time traffic data, enabling automated signal updates for dynamic traffic management.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521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3" name="Text 10"/>
          <p:cNvSpPr/>
          <p:nvPr/>
        </p:nvSpPr>
        <p:spPr>
          <a:xfrm>
            <a:off x="957024" y="5637133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552123"/>
            <a:ext cx="35697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City-Wide Implementation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04254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solution can be scaled for city-wide implementation, significantly improving traffic flow and reducing congestion.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EB519D-1EEC-8992-D6AD-64712700C207}"/>
              </a:ext>
            </a:extLst>
          </p:cNvPr>
          <p:cNvSpPr/>
          <p:nvPr/>
        </p:nvSpPr>
        <p:spPr>
          <a:xfrm>
            <a:off x="0" y="7728154"/>
            <a:ext cx="14630400" cy="5014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488</Words>
  <Application>Microsoft Office PowerPoint</Application>
  <PresentationFormat>Custom</PresentationFormat>
  <Paragraphs>79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Roboto Slab</vt:lpstr>
      <vt:lpstr>Arial</vt:lpstr>
      <vt:lpstr>Roboto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Yash Nashte</cp:lastModifiedBy>
  <cp:revision>5</cp:revision>
  <dcterms:created xsi:type="dcterms:W3CDTF">2024-11-22T19:07:57Z</dcterms:created>
  <dcterms:modified xsi:type="dcterms:W3CDTF">2025-02-07T18:42:45Z</dcterms:modified>
</cp:coreProperties>
</file>